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sldIdLst>
    <p:sldId id="267" r:id="rId2"/>
    <p:sldId id="256" r:id="rId3"/>
    <p:sldId id="258" r:id="rId4"/>
    <p:sldId id="259" r:id="rId5"/>
    <p:sldId id="266" r:id="rId6"/>
    <p:sldId id="269" r:id="rId7"/>
    <p:sldId id="260" r:id="rId8"/>
    <p:sldId id="265"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4/18/2019</a:t>
            </a:fld>
            <a:endParaRPr lang="en-US" dirty="0"/>
          </a:p>
        </p:txBody>
      </p:sp>
      <p:sp>
        <p:nvSpPr>
          <p:cNvPr id="5" name="Footer Placeholder 4"/>
          <p:cNvSpPr>
            <a:spLocks noGrp="1"/>
          </p:cNvSpPr>
          <p:nvPr>
            <p:ph type="ftr" sz="quarter" idx="11"/>
          </p:nvPr>
        </p:nvSpPr>
        <p:spPr>
          <a:xfrm>
            <a:off x="5332412" y="5883275"/>
            <a:ext cx="4324044" cy="365125"/>
          </a:xfrm>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70561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4/18/2019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951856" y="5867131"/>
            <a:ext cx="551167"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889467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4/18/2019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707606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4/18/2019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58552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4/18/2019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808803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4/18/2019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181378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4/18/2019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896301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4/18/2019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741485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4/18/2019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685060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4/18/2019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749855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4/18/2019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806500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4/18/2019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231953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4/18/2019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965593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4/18/2019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9531664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4/18/2019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816536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4/18/2019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794936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4/18/2019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125932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8A87A34-81AB-432B-8DAE-1953F412C126}" type="datetimeFigureOut">
              <a:rPr lang="en-US" smtClean="0"/>
              <a:pPr/>
              <a:t>4/18/2019</a:t>
            </a:fld>
            <a:endParaRPr lang="en-US" dirty="0"/>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357383100"/>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64166" y="0"/>
            <a:ext cx="8574622" cy="1505242"/>
          </a:xfrm>
          <a:ln>
            <a:noFill/>
          </a:ln>
          <a:effectLst>
            <a:outerShdw blurRad="50800" dist="38100" algn="l" rotWithShape="0">
              <a:prstClr val="black">
                <a:alpha val="40000"/>
              </a:prstClr>
            </a:outerShdw>
          </a:effectLst>
          <a:scene3d>
            <a:camera prst="orthographicFront">
              <a:rot lat="0" lon="0" rev="0"/>
            </a:camera>
            <a:lightRig rig="glow" dir="t">
              <a:rot lat="0" lon="0" rev="4800000"/>
            </a:lightRig>
          </a:scene3d>
          <a:sp3d prstMaterial="matte">
            <a:bevelT w="127000" h="63500"/>
          </a:sp3d>
        </p:spPr>
        <p:txBody>
          <a:bodyPr>
            <a:normAutofit/>
            <a:scene3d>
              <a:camera prst="orthographicFront"/>
              <a:lightRig rig="threePt" dir="t"/>
            </a:scene3d>
            <a:sp3d extrusionH="57150">
              <a:bevelT w="50800" h="38100" prst="riblet"/>
            </a:sp3d>
          </a:bodyPr>
          <a:lstStyle/>
          <a:p>
            <a:pPr algn="l"/>
            <a:r>
              <a:rPr lang="en-US" sz="4000" dirty="0">
                <a:ln w="3175" cmpd="sng">
                  <a:solidFill>
                    <a:schemeClr val="accent1">
                      <a:lumMod val="50000"/>
                    </a:schemeClr>
                  </a:solidFill>
                </a:ln>
                <a:solidFill>
                  <a:schemeClr val="accent1">
                    <a:lumMod val="50000"/>
                  </a:schemeClr>
                </a:solidFill>
              </a:rPr>
              <a:t>RATIO ANALYSIS AND BREAKEVEN ANALYSIS.</a:t>
            </a:r>
          </a:p>
        </p:txBody>
      </p:sp>
      <p:pic>
        <p:nvPicPr>
          <p:cNvPr id="5" name="Picture 2" descr="Calculator and diagrams. Finance and accounting business. Stock Photo - 1952903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1170" y="1772529"/>
            <a:ext cx="9870830" cy="5198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pic>
    </p:spTree>
    <p:extLst>
      <p:ext uri="{BB962C8B-B14F-4D97-AF65-F5344CB8AC3E}">
        <p14:creationId xmlns:p14="http://schemas.microsoft.com/office/powerpoint/2010/main" val="40951398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92172" y="0"/>
            <a:ext cx="5155919" cy="845907"/>
          </a:xfrm>
        </p:spPr>
        <p:txBody>
          <a:bodyPr>
            <a:normAutofit fontScale="90000"/>
          </a:bodyPr>
          <a:lstStyle/>
          <a:p>
            <a:r>
              <a:rPr lang="en-US" dirty="0">
                <a:solidFill>
                  <a:schemeClr val="accent1">
                    <a:lumMod val="50000"/>
                  </a:schemeClr>
                </a:solidFill>
              </a:rPr>
              <a:t>RATIO ANALYSIS </a:t>
            </a:r>
          </a:p>
        </p:txBody>
      </p:sp>
      <p:sp>
        <p:nvSpPr>
          <p:cNvPr id="3" name="Subtitle 2"/>
          <p:cNvSpPr>
            <a:spLocks noGrp="1"/>
          </p:cNvSpPr>
          <p:nvPr>
            <p:ph type="subTitle" idx="1"/>
          </p:nvPr>
        </p:nvSpPr>
        <p:spPr>
          <a:xfrm>
            <a:off x="2194306" y="845907"/>
            <a:ext cx="9997694" cy="2671016"/>
          </a:xfrm>
        </p:spPr>
        <p:txBody>
          <a:bodyPr>
            <a:normAutofit/>
          </a:bodyPr>
          <a:lstStyle/>
          <a:p>
            <a:pPr algn="l"/>
            <a:r>
              <a:rPr lang="en-US" sz="2400" b="1" dirty="0"/>
              <a:t>Definition</a:t>
            </a:r>
          </a:p>
          <a:p>
            <a:pPr algn="l"/>
            <a:r>
              <a:rPr lang="en-GB" dirty="0"/>
              <a:t>The ratio is the quantitative relation between two amounts showing the number of times one value contains or is contained within the other.</a:t>
            </a:r>
            <a:endParaRPr lang="en-US" dirty="0"/>
          </a:p>
          <a:p>
            <a:pPr algn="l"/>
            <a:r>
              <a:rPr lang="en-GB" dirty="0"/>
              <a:t>Ratio analysis is the process of determining and making an interpretation of numerical relationships based on financial statements</a:t>
            </a:r>
          </a:p>
          <a:p>
            <a:pPr lvl="1" algn="l"/>
            <a:r>
              <a:rPr lang="en-GB" dirty="0">
                <a:solidFill>
                  <a:schemeClr val="tx1">
                    <a:lumMod val="95000"/>
                    <a:lumOff val="5000"/>
                  </a:schemeClr>
                </a:solidFill>
              </a:rPr>
              <a:t>These relationships can be expressed as a percent or as a quotient</a:t>
            </a:r>
            <a:endParaRPr lang="en-US" dirty="0">
              <a:solidFill>
                <a:schemeClr val="tx1">
                  <a:lumMod val="95000"/>
                  <a:lumOff val="5000"/>
                </a:schemeClr>
              </a:solidFill>
            </a:endParaRPr>
          </a:p>
          <a:p>
            <a:pPr algn="l"/>
            <a:endParaRPr lang="en-GB" dirty="0"/>
          </a:p>
          <a:p>
            <a:pPr algn="l"/>
            <a:endParaRPr lang="en-US" dirty="0"/>
          </a:p>
        </p:txBody>
      </p:sp>
      <p:sp>
        <p:nvSpPr>
          <p:cNvPr id="5" name="TextBox 4"/>
          <p:cNvSpPr txBox="1"/>
          <p:nvPr/>
        </p:nvSpPr>
        <p:spPr>
          <a:xfrm>
            <a:off x="4935288" y="3808443"/>
            <a:ext cx="5833640" cy="2123658"/>
          </a:xfrm>
          <a:prstGeom prst="rect">
            <a:avLst/>
          </a:prstGeom>
          <a:noFill/>
        </p:spPr>
        <p:txBody>
          <a:bodyPr wrap="square" rtlCol="0">
            <a:spAutoFit/>
          </a:bodyPr>
          <a:lstStyle/>
          <a:p>
            <a:r>
              <a:rPr lang="en-GB" sz="2400" b="1" dirty="0"/>
              <a:t>Persons interested in financial statements:</a:t>
            </a:r>
            <a:endParaRPr lang="en-US" sz="2400" b="1" dirty="0"/>
          </a:p>
          <a:p>
            <a:pPr marL="285750" lvl="0" indent="-285750">
              <a:buFont typeface="Wingdings" panose="05000000000000000000" pitchFamily="2" charset="2"/>
              <a:buChar char="§"/>
            </a:pPr>
            <a:r>
              <a:rPr lang="en-GB" dirty="0"/>
              <a:t>Owners or investors - estimating earning capacity</a:t>
            </a:r>
            <a:endParaRPr lang="en-US" dirty="0"/>
          </a:p>
          <a:p>
            <a:pPr marL="285750" lvl="0" indent="-285750">
              <a:buFont typeface="Wingdings" panose="05000000000000000000" pitchFamily="2" charset="2"/>
              <a:buChar char="§"/>
            </a:pPr>
            <a:r>
              <a:rPr lang="en-GB" dirty="0"/>
              <a:t>Creditors of a firm - concerned with liquidity and loan redemption within a specified period. </a:t>
            </a:r>
            <a:endParaRPr lang="en-US" dirty="0"/>
          </a:p>
          <a:p>
            <a:pPr marL="285750" lvl="0" indent="-285750">
              <a:buFont typeface="Wingdings" panose="05000000000000000000" pitchFamily="2" charset="2"/>
              <a:buChar char="§"/>
            </a:pPr>
            <a:r>
              <a:rPr lang="en-GB" dirty="0"/>
              <a:t>Financial executives – concerned with analysis which help in making intelligent decisions.</a:t>
            </a:r>
            <a:endParaRPr lang="en-US" dirty="0"/>
          </a:p>
          <a:p>
            <a:endParaRPr lang="en-US" dirty="0"/>
          </a:p>
        </p:txBody>
      </p:sp>
    </p:spTree>
    <p:extLst>
      <p:ext uri="{BB962C8B-B14F-4D97-AF65-F5344CB8AC3E}">
        <p14:creationId xmlns:p14="http://schemas.microsoft.com/office/powerpoint/2010/main" val="37729397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solidFill>
                  <a:schemeClr val="accent1">
                    <a:lumMod val="50000"/>
                  </a:schemeClr>
                </a:solidFill>
              </a:rPr>
              <a:t>Classification of financial ratios on the basis of function:</a:t>
            </a:r>
            <a:br>
              <a:rPr lang="en-US" dirty="0"/>
            </a:br>
            <a:endParaRPr lang="en-US" dirty="0"/>
          </a:p>
        </p:txBody>
      </p:sp>
      <p:pic>
        <p:nvPicPr>
          <p:cNvPr id="1026" name="Picture 2" descr="Image result for Classification of ratios"/>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656556" y="2321169"/>
            <a:ext cx="4262511" cy="374200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solvency rat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1312" y="2321168"/>
            <a:ext cx="6100688" cy="43750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46622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168813"/>
            <a:ext cx="10018713" cy="1927274"/>
          </a:xfrm>
        </p:spPr>
        <p:txBody>
          <a:bodyPr>
            <a:normAutofit/>
          </a:bodyPr>
          <a:lstStyle/>
          <a:p>
            <a:pPr algn="l"/>
            <a:r>
              <a:rPr lang="en-GB" sz="3200" b="1" i="1" dirty="0">
                <a:solidFill>
                  <a:schemeClr val="accent1">
                    <a:lumMod val="50000"/>
                  </a:schemeClr>
                </a:solidFill>
              </a:rPr>
              <a:t>1. Liquidity ratios</a:t>
            </a:r>
            <a:br>
              <a:rPr lang="en-US" sz="2000" dirty="0"/>
            </a:br>
            <a:r>
              <a:rPr lang="en-GB" sz="2000" dirty="0"/>
              <a:t>They measure the adequacy of current liquid assets and help in evaluating the ability of the business to meet its short-term debts.</a:t>
            </a:r>
            <a:br>
              <a:rPr lang="en-US" sz="2000" dirty="0"/>
            </a:br>
            <a:r>
              <a:rPr lang="en-GB" sz="2000" dirty="0"/>
              <a:t>A company with sufficient current and liquid assets to pay off its current liabilities has a strong liquidity</a:t>
            </a:r>
            <a:endParaRPr lang="en-US" dirty="0"/>
          </a:p>
        </p:txBody>
      </p:sp>
      <p:pic>
        <p:nvPicPr>
          <p:cNvPr id="2050" name="Picture 2" descr="Image result for liquidity ratios"/>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484311" y="2096087"/>
            <a:ext cx="9474418" cy="329429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995222" y="5657671"/>
            <a:ext cx="4783014" cy="1200329"/>
          </a:xfrm>
          <a:prstGeom prst="rect">
            <a:avLst/>
          </a:prstGeom>
          <a:noFill/>
        </p:spPr>
        <p:txBody>
          <a:bodyPr wrap="square" rtlCol="0">
            <a:spAutoFit/>
          </a:bodyPr>
          <a:lstStyle/>
          <a:p>
            <a:pPr lvl="0"/>
            <a:r>
              <a:rPr lang="en-GB" b="1" i="1" u="sng" dirty="0"/>
              <a:t>The adverse effect of liquidity ratios:</a:t>
            </a:r>
            <a:endParaRPr lang="en-US" b="1" i="1" u="sng" dirty="0"/>
          </a:p>
          <a:p>
            <a:r>
              <a:rPr lang="en-GB" b="1" i="1" dirty="0"/>
              <a:t>  They only tell us about the quantity and nothing about the quality of current assets.</a:t>
            </a:r>
            <a:endParaRPr lang="en-US" b="1" i="1" dirty="0"/>
          </a:p>
          <a:p>
            <a:endParaRPr lang="en-US" dirty="0"/>
          </a:p>
        </p:txBody>
      </p:sp>
    </p:spTree>
    <p:extLst>
      <p:ext uri="{BB962C8B-B14F-4D97-AF65-F5344CB8AC3E}">
        <p14:creationId xmlns:p14="http://schemas.microsoft.com/office/powerpoint/2010/main" val="39037896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762172" y="3305906"/>
            <a:ext cx="10153163" cy="3390314"/>
          </a:xfrm>
        </p:spPr>
        <p:txBody>
          <a:bodyPr>
            <a:normAutofit fontScale="77500" lnSpcReduction="20000"/>
          </a:bodyPr>
          <a:lstStyle/>
          <a:p>
            <a:pPr marL="0" indent="0">
              <a:buNone/>
            </a:pPr>
            <a:endParaRPr lang="en-US" sz="2600" dirty="0">
              <a:solidFill>
                <a:schemeClr val="accent1">
                  <a:lumMod val="50000"/>
                </a:schemeClr>
              </a:solidFill>
            </a:endParaRPr>
          </a:p>
          <a:p>
            <a:pPr marL="0" indent="0">
              <a:buNone/>
            </a:pPr>
            <a:r>
              <a:rPr lang="en-GB" dirty="0"/>
              <a:t>They are also called long- term solvency ratios</a:t>
            </a:r>
            <a:endParaRPr lang="en-US" dirty="0"/>
          </a:p>
          <a:p>
            <a:pPr marL="0" indent="0">
              <a:buNone/>
            </a:pPr>
            <a:r>
              <a:rPr lang="en-GB" dirty="0"/>
              <a:t>They measure and indicate the ability of a firm to survive for a long period of time.</a:t>
            </a:r>
            <a:endParaRPr lang="en-US" dirty="0"/>
          </a:p>
          <a:p>
            <a:pPr marL="0" indent="0">
              <a:buNone/>
            </a:pPr>
            <a:r>
              <a:rPr lang="en-GB" dirty="0"/>
              <a:t>They help stockholders and creditors in an indication of going concern of the company</a:t>
            </a:r>
            <a:endParaRPr lang="en-US" dirty="0">
              <a:solidFill>
                <a:schemeClr val="accent1">
                  <a:lumMod val="50000"/>
                </a:schemeClr>
              </a:solidFill>
            </a:endParaRPr>
          </a:p>
          <a:p>
            <a:pPr marL="0" indent="0">
              <a:buNone/>
            </a:pPr>
            <a:r>
              <a:rPr lang="en-GB" b="1" dirty="0">
                <a:solidFill>
                  <a:schemeClr val="accent1">
                    <a:lumMod val="50000"/>
                  </a:schemeClr>
                </a:solidFill>
              </a:rPr>
              <a:t>Other examples of solvency ratios:</a:t>
            </a:r>
            <a:endParaRPr lang="en-US" dirty="0">
              <a:solidFill>
                <a:schemeClr val="accent1">
                  <a:lumMod val="50000"/>
                </a:schemeClr>
              </a:solidFill>
            </a:endParaRPr>
          </a:p>
          <a:p>
            <a:r>
              <a:rPr lang="en-GB" dirty="0"/>
              <a:t>Debt to equity ratio</a:t>
            </a:r>
            <a:endParaRPr lang="en-US" dirty="0"/>
          </a:p>
          <a:p>
            <a:r>
              <a:rPr lang="en-GB" dirty="0"/>
              <a:t>Proprietary ratio</a:t>
            </a:r>
            <a:endParaRPr lang="en-US" dirty="0"/>
          </a:p>
          <a:p>
            <a:pPr lvl="0"/>
            <a:r>
              <a:rPr lang="en-GB" dirty="0"/>
              <a:t>Fixed assets to equity ratios</a:t>
            </a:r>
            <a:endParaRPr lang="en-US" dirty="0"/>
          </a:p>
          <a:p>
            <a:pPr lvl="0"/>
            <a:r>
              <a:rPr lang="en-GB" dirty="0"/>
              <a:t>Capital gearing ratio</a:t>
            </a:r>
            <a:endParaRPr lang="en-US" dirty="0"/>
          </a:p>
          <a:p>
            <a:pPr lvl="0"/>
            <a:r>
              <a:rPr lang="en-GB" dirty="0"/>
              <a:t>A current asset to equity ratio</a:t>
            </a:r>
            <a:endParaRPr lang="en-US" dirty="0"/>
          </a:p>
          <a:p>
            <a:pPr lvl="0"/>
            <a:r>
              <a:rPr lang="en-GB" dirty="0"/>
              <a:t>Times interest ratio.</a:t>
            </a:r>
            <a:endParaRPr lang="en-US" dirty="0"/>
          </a:p>
          <a:p>
            <a:endParaRPr lang="en-US" dirty="0"/>
          </a:p>
        </p:txBody>
      </p:sp>
      <p:pic>
        <p:nvPicPr>
          <p:cNvPr id="3074" name="Picture 2" descr="Image result for solvency ratio"/>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1762172" y="323555"/>
            <a:ext cx="10708103" cy="29823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86620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indent="0"/>
            <a:r>
              <a:rPr lang="en-GB" sz="4800" b="1" dirty="0">
                <a:solidFill>
                  <a:schemeClr val="accent1">
                    <a:lumMod val="50000"/>
                  </a:schemeClr>
                </a:solidFill>
              </a:rPr>
              <a:t>3. Profitability ratios</a:t>
            </a:r>
            <a:br>
              <a:rPr lang="en-US" sz="4800" b="1" dirty="0">
                <a:solidFill>
                  <a:schemeClr val="accent1">
                    <a:lumMod val="50000"/>
                  </a:schemeClr>
                </a:solidFill>
              </a:rPr>
            </a:br>
            <a:r>
              <a:rPr lang="en-GB" sz="2200" dirty="0"/>
              <a:t>These ratios measure the efficiency of management of an organization to utilize available resources and generate profits.</a:t>
            </a:r>
            <a:br>
              <a:rPr lang="en-US" sz="2200" dirty="0"/>
            </a:br>
            <a:r>
              <a:rPr lang="en-GB" sz="2200" b="1" i="1" dirty="0"/>
              <a:t>Strong profitability position ensures higher income to common stockholders and efficiency in operations.</a:t>
            </a:r>
            <a:endParaRPr lang="en-US" sz="2200" b="1" i="1" dirty="0"/>
          </a:p>
        </p:txBody>
      </p:sp>
      <p:pic>
        <p:nvPicPr>
          <p:cNvPr id="3" name="Picture 2" descr="Image result for profitability ratio formul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1680" y="2438399"/>
            <a:ext cx="9527360" cy="38779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86637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1262244" y="154745"/>
            <a:ext cx="4895056" cy="7153421"/>
          </a:xfrm>
        </p:spPr>
        <p:txBody>
          <a:bodyPr>
            <a:normAutofit/>
          </a:bodyPr>
          <a:lstStyle/>
          <a:p>
            <a:pPr marL="0" indent="0">
              <a:buNone/>
            </a:pPr>
            <a:r>
              <a:rPr lang="en-GB" sz="3200" b="1" i="1" dirty="0">
                <a:solidFill>
                  <a:schemeClr val="accent1">
                    <a:lumMod val="50000"/>
                  </a:schemeClr>
                </a:solidFill>
              </a:rPr>
              <a:t>4. Activity / turnover ratios:</a:t>
            </a:r>
            <a:endParaRPr lang="en-US" sz="3200" dirty="0">
              <a:solidFill>
                <a:schemeClr val="accent1">
                  <a:lumMod val="50000"/>
                </a:schemeClr>
              </a:solidFill>
            </a:endParaRPr>
          </a:p>
          <a:p>
            <a:pPr marL="0" indent="0">
              <a:buNone/>
            </a:pPr>
            <a:r>
              <a:rPr lang="en-GB" dirty="0"/>
              <a:t>They measure the efficiency of the firm in generating revenues through the conversion of its production into cash or sales.</a:t>
            </a:r>
            <a:endParaRPr lang="en-US" dirty="0"/>
          </a:p>
          <a:p>
            <a:pPr marL="0" indent="0">
              <a:buNone/>
            </a:pPr>
            <a:r>
              <a:rPr lang="en-GB" b="1" i="1" dirty="0"/>
              <a:t>Generally, the fast conversion is highly preferred as it increases revenues and profits </a:t>
            </a:r>
            <a:endParaRPr lang="en-US" b="1" i="1" dirty="0"/>
          </a:p>
          <a:p>
            <a:pPr marL="0" indent="0">
              <a:buNone/>
            </a:pPr>
            <a:r>
              <a:rPr lang="en-GB" b="1" u="sng" dirty="0"/>
              <a:t>Frequently used in conjunction with liquidity ratios in-depth analysis.</a:t>
            </a:r>
          </a:p>
          <a:p>
            <a:pPr lvl="0"/>
            <a:r>
              <a:rPr lang="en-GB" dirty="0"/>
              <a:t>Inventory turnover ratio,</a:t>
            </a:r>
            <a:endParaRPr lang="en-US" dirty="0"/>
          </a:p>
          <a:p>
            <a:pPr lvl="0"/>
            <a:r>
              <a:rPr lang="en-GB" dirty="0"/>
              <a:t>Average collection period,</a:t>
            </a:r>
            <a:endParaRPr lang="en-US" dirty="0"/>
          </a:p>
          <a:p>
            <a:pPr lvl="0"/>
            <a:r>
              <a:rPr lang="en-GB" dirty="0"/>
              <a:t>Receivables turnover ratio,</a:t>
            </a:r>
            <a:endParaRPr lang="en-US" dirty="0"/>
          </a:p>
          <a:p>
            <a:pPr lvl="0"/>
            <a:r>
              <a:rPr lang="en-GB" dirty="0"/>
              <a:t>Accounts payable ratio,</a:t>
            </a:r>
            <a:endParaRPr lang="en-US" dirty="0"/>
          </a:p>
          <a:p>
            <a:pPr lvl="0"/>
            <a:r>
              <a:rPr lang="en-GB" dirty="0"/>
              <a:t>Fixed asset turnover ratio,</a:t>
            </a:r>
            <a:endParaRPr lang="en-US" dirty="0"/>
          </a:p>
          <a:p>
            <a:pPr lvl="0"/>
            <a:r>
              <a:rPr lang="en-GB" dirty="0"/>
              <a:t>Working capital turnover ratio,</a:t>
            </a:r>
            <a:endParaRPr lang="en-US" dirty="0"/>
          </a:p>
          <a:p>
            <a:pPr lvl="0"/>
            <a:r>
              <a:rPr lang="en-GB" dirty="0"/>
              <a:t>Average payment ratio,</a:t>
            </a:r>
            <a:endParaRPr lang="en-US" dirty="0"/>
          </a:p>
          <a:p>
            <a:pPr lvl="0"/>
            <a:r>
              <a:rPr lang="en-GB" dirty="0"/>
              <a:t>Working capital turnover ratio.</a:t>
            </a:r>
            <a:endParaRPr lang="en-US" dirty="0"/>
          </a:p>
          <a:p>
            <a:endParaRPr lang="en-US" dirty="0"/>
          </a:p>
          <a:p>
            <a:pPr lvl="0"/>
            <a:endParaRPr lang="en-US" dirty="0"/>
          </a:p>
        </p:txBody>
      </p:sp>
      <p:pic>
        <p:nvPicPr>
          <p:cNvPr id="6146" name="Picture 2" descr="Image result for activity ratio formula"/>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6288259" y="0"/>
            <a:ext cx="5903742" cy="65977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05112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5214" y="2278966"/>
            <a:ext cx="10248146" cy="4712677"/>
          </a:xfrm>
        </p:spPr>
        <p:txBody>
          <a:bodyPr>
            <a:normAutofit fontScale="70000" lnSpcReduction="20000"/>
          </a:bodyPr>
          <a:lstStyle/>
          <a:p>
            <a:pPr marL="0" indent="0">
              <a:buNone/>
            </a:pPr>
            <a:r>
              <a:rPr lang="en-GB" dirty="0"/>
              <a:t>Breakeven analysis  is based on categorizing production costs to those which are variables and fixed.</a:t>
            </a:r>
            <a:endParaRPr lang="en-US" dirty="0"/>
          </a:p>
          <a:p>
            <a:pPr marL="0" indent="0">
              <a:buNone/>
            </a:pPr>
            <a:r>
              <a:rPr lang="en-GB" b="1" u="sng" dirty="0"/>
              <a:t>Variable costs</a:t>
            </a:r>
            <a:r>
              <a:rPr lang="en-GB" u="sng" dirty="0"/>
              <a:t> -these are costs which change when the production output changes.</a:t>
            </a:r>
            <a:endParaRPr lang="en-US" u="sng" dirty="0"/>
          </a:p>
          <a:p>
            <a:pPr marL="0" indent="0">
              <a:buNone/>
            </a:pPr>
            <a:r>
              <a:rPr lang="en-GB" b="1" dirty="0"/>
              <a:t>Examples:</a:t>
            </a:r>
            <a:endParaRPr lang="en-US" dirty="0"/>
          </a:p>
          <a:p>
            <a:pPr lvl="0"/>
            <a:r>
              <a:rPr lang="en-GB" dirty="0"/>
              <a:t>Material costs</a:t>
            </a:r>
            <a:endParaRPr lang="en-US" dirty="0"/>
          </a:p>
          <a:p>
            <a:pPr lvl="0"/>
            <a:r>
              <a:rPr lang="en-GB" dirty="0"/>
              <a:t>Direct labour attributed to the production</a:t>
            </a:r>
            <a:endParaRPr lang="en-US" dirty="0"/>
          </a:p>
          <a:p>
            <a:pPr lvl="0"/>
            <a:r>
              <a:rPr lang="en-GB" dirty="0"/>
              <a:t>Commissions</a:t>
            </a:r>
            <a:endParaRPr lang="en-US" dirty="0"/>
          </a:p>
          <a:p>
            <a:pPr lvl="0"/>
            <a:r>
              <a:rPr lang="en-GB" dirty="0"/>
              <a:t>Machine labour costs</a:t>
            </a:r>
            <a:endParaRPr lang="en-US" dirty="0"/>
          </a:p>
          <a:p>
            <a:pPr marL="0" indent="0">
              <a:buNone/>
            </a:pPr>
            <a:r>
              <a:rPr lang="en-GB" b="1" u="sng" dirty="0"/>
              <a:t>Fixed costs</a:t>
            </a:r>
            <a:r>
              <a:rPr lang="en-GB" u="sng" dirty="0"/>
              <a:t>- these are costs not directly related to the volume of production.</a:t>
            </a:r>
          </a:p>
          <a:p>
            <a:pPr marL="0" indent="0">
              <a:buNone/>
            </a:pPr>
            <a:r>
              <a:rPr lang="en-GB" b="1" dirty="0"/>
              <a:t>Examples:</a:t>
            </a:r>
            <a:endParaRPr lang="en-US" dirty="0"/>
          </a:p>
          <a:p>
            <a:pPr lvl="0"/>
            <a:r>
              <a:rPr lang="en-GB" dirty="0"/>
              <a:t>Administration costs</a:t>
            </a:r>
            <a:endParaRPr lang="en-US" dirty="0"/>
          </a:p>
          <a:p>
            <a:pPr lvl="0"/>
            <a:r>
              <a:rPr lang="en-GB" dirty="0"/>
              <a:t>Depreciation costs</a:t>
            </a:r>
            <a:endParaRPr lang="en-US" dirty="0"/>
          </a:p>
          <a:p>
            <a:pPr lvl="0"/>
            <a:r>
              <a:rPr lang="en-GB" dirty="0"/>
              <a:t>Rent and rates</a:t>
            </a:r>
            <a:endParaRPr lang="en-US" dirty="0"/>
          </a:p>
          <a:p>
            <a:pPr lvl="0"/>
            <a:r>
              <a:rPr lang="en-GB" dirty="0"/>
              <a:t>Research and development</a:t>
            </a:r>
            <a:endParaRPr lang="en-US" dirty="0"/>
          </a:p>
          <a:p>
            <a:endParaRPr lang="en-US" dirty="0"/>
          </a:p>
        </p:txBody>
      </p:sp>
      <mc:AlternateContent xmlns:mc="http://schemas.openxmlformats.org/markup-compatibility/2006" xmlns:a14="http://schemas.microsoft.com/office/drawing/2010/main">
        <mc:Choice Requires="a14">
          <p:sp>
            <p:nvSpPr>
              <p:cNvPr id="4" name="Title 1"/>
              <p:cNvSpPr>
                <a:spLocks noGrp="1"/>
              </p:cNvSpPr>
              <p:nvPr>
                <p:ph type="title"/>
              </p:nvPr>
            </p:nvSpPr>
            <p:spPr>
              <a:xfrm>
                <a:off x="1758463" y="295422"/>
                <a:ext cx="10433537" cy="1885070"/>
              </a:xfrm>
              <a:noFill/>
            </p:spPr>
            <p:txBody>
              <a:bodyPr>
                <a:normAutofit fontScale="90000"/>
              </a:bodyPr>
              <a:lstStyle/>
              <a:p>
                <a:br>
                  <a:rPr lang="en-GB" b="1" dirty="0">
                    <a:solidFill>
                      <a:schemeClr val="accent1">
                        <a:lumMod val="50000"/>
                      </a:schemeClr>
                    </a:solidFill>
                  </a:rPr>
                </a:br>
                <a:r>
                  <a:rPr lang="en-GB" b="1" dirty="0">
                    <a:solidFill>
                      <a:schemeClr val="accent1">
                        <a:lumMod val="50000"/>
                      </a:schemeClr>
                    </a:solidFill>
                  </a:rPr>
                  <a:t>BREAK EVEN ANALYSIS</a:t>
                </a:r>
                <a:br>
                  <a:rPr lang="en-US" b="1" dirty="0"/>
                </a:br>
                <a:r>
                  <a:rPr lang="en-GB" sz="2000" dirty="0"/>
                  <a:t>This is the point at which neither profit nor loss is being made by a firm.</a:t>
                </a:r>
                <a:br>
                  <a:rPr lang="en-US" sz="2700" dirty="0"/>
                </a:br>
                <a:r>
                  <a:rPr lang="en-GB" sz="2700" b="1" i="1" dirty="0"/>
                  <a:t>Break even formula:</a:t>
                </a:r>
                <a:br>
                  <a:rPr lang="en-US" sz="2700" dirty="0"/>
                </a:br>
                <a:r>
                  <a:rPr lang="en-GB" sz="2700" dirty="0"/>
                  <a:t>              </a:t>
                </a:r>
                <a:r>
                  <a:rPr lang="en-GB" sz="2700" dirty="0">
                    <a:solidFill>
                      <a:srgbClr val="FF0000"/>
                    </a:solidFill>
                  </a:rPr>
                  <a:t> B.E.P     =</a:t>
                </a:r>
                <a14:m>
                  <m:oMath xmlns:m="http://schemas.openxmlformats.org/officeDocument/2006/math">
                    <m:r>
                      <a:rPr lang="en-GB" sz="2700" i="1">
                        <a:solidFill>
                          <a:srgbClr val="FF0000"/>
                        </a:solidFill>
                        <a:latin typeface="Cambria Math" panose="02040503050406030204" pitchFamily="18" charset="0"/>
                      </a:rPr>
                      <m:t>      </m:t>
                    </m:r>
                    <m:f>
                      <m:fPr>
                        <m:ctrlPr>
                          <a:rPr lang="en-US" sz="2700" i="1">
                            <a:solidFill>
                              <a:srgbClr val="FF0000"/>
                            </a:solidFill>
                            <a:latin typeface="Cambria Math" panose="02040503050406030204" pitchFamily="18" charset="0"/>
                          </a:rPr>
                        </m:ctrlPr>
                      </m:fPr>
                      <m:num>
                        <m:r>
                          <a:rPr lang="en-GB" sz="2700" i="1">
                            <a:solidFill>
                              <a:srgbClr val="FF0000"/>
                            </a:solidFill>
                            <a:latin typeface="Cambria Math" panose="02040503050406030204" pitchFamily="18" charset="0"/>
                          </a:rPr>
                          <m:t>𝐹𝑖𝑥𝑒𝑑</m:t>
                        </m:r>
                        <m:r>
                          <a:rPr lang="en-GB" sz="2700" i="1">
                            <a:solidFill>
                              <a:srgbClr val="FF0000"/>
                            </a:solidFill>
                            <a:latin typeface="Cambria Math" panose="02040503050406030204" pitchFamily="18" charset="0"/>
                          </a:rPr>
                          <m:t> </m:t>
                        </m:r>
                        <m:r>
                          <a:rPr lang="en-GB" sz="2700" i="1">
                            <a:solidFill>
                              <a:srgbClr val="FF0000"/>
                            </a:solidFill>
                            <a:latin typeface="Cambria Math" panose="02040503050406030204" pitchFamily="18" charset="0"/>
                          </a:rPr>
                          <m:t>𝑐𝑜𝑠𝑡𝑠</m:t>
                        </m:r>
                      </m:num>
                      <m:den>
                        <m:r>
                          <a:rPr lang="en-GB" sz="2700" i="1">
                            <a:solidFill>
                              <a:srgbClr val="FF0000"/>
                            </a:solidFill>
                            <a:latin typeface="Cambria Math" panose="02040503050406030204" pitchFamily="18" charset="0"/>
                          </a:rPr>
                          <m:t>𝑐𝑜𝑛𝑡𝑟𝑖𝑏𝑢𝑖𝑡𝑖𝑜𝑛</m:t>
                        </m:r>
                        <m:r>
                          <a:rPr lang="en-GB" sz="2700" i="1">
                            <a:solidFill>
                              <a:srgbClr val="FF0000"/>
                            </a:solidFill>
                            <a:latin typeface="Cambria Math" panose="02040503050406030204" pitchFamily="18" charset="0"/>
                          </a:rPr>
                          <m:t> </m:t>
                        </m:r>
                        <m:r>
                          <a:rPr lang="en-GB" sz="2700" i="1">
                            <a:solidFill>
                              <a:srgbClr val="FF0000"/>
                            </a:solidFill>
                            <a:latin typeface="Cambria Math" panose="02040503050406030204" pitchFamily="18" charset="0"/>
                          </a:rPr>
                          <m:t>𝑝𝑒𝑟</m:t>
                        </m:r>
                        <m:r>
                          <a:rPr lang="en-GB" sz="2700" i="1">
                            <a:solidFill>
                              <a:srgbClr val="FF0000"/>
                            </a:solidFill>
                            <a:latin typeface="Cambria Math" panose="02040503050406030204" pitchFamily="18" charset="0"/>
                          </a:rPr>
                          <m:t> </m:t>
                        </m:r>
                        <m:r>
                          <a:rPr lang="en-GB" sz="2700" i="1">
                            <a:solidFill>
                              <a:srgbClr val="FF0000"/>
                            </a:solidFill>
                            <a:latin typeface="Cambria Math" panose="02040503050406030204" pitchFamily="18" charset="0"/>
                          </a:rPr>
                          <m:t>𝑢𝑛𝑖𝑡</m:t>
                        </m:r>
                      </m:den>
                    </m:f>
                  </m:oMath>
                </a14:m>
                <a:br>
                  <a:rPr lang="en-US" dirty="0"/>
                </a:br>
                <a:endParaRPr lang="en-US" dirty="0"/>
              </a:p>
            </p:txBody>
          </p:sp>
        </mc:Choice>
        <mc:Fallback xmlns="">
          <p:sp>
            <p:nvSpPr>
              <p:cNvPr id="4" name="Title 1"/>
              <p:cNvSpPr>
                <a:spLocks noGrp="1" noRot="1" noChangeAspect="1" noMove="1" noResize="1" noEditPoints="1" noAdjustHandles="1" noChangeArrowheads="1" noChangeShapeType="1" noTextEdit="1"/>
              </p:cNvSpPr>
              <p:nvPr>
                <p:ph type="title"/>
              </p:nvPr>
            </p:nvSpPr>
            <p:spPr>
              <a:xfrm>
                <a:off x="1758463" y="295422"/>
                <a:ext cx="10433537" cy="1885070"/>
              </a:xfrm>
              <a:blipFill rotWithShape="0">
                <a:blip r:embed="rId2"/>
                <a:stretch>
                  <a:fillRect t="-4194" b="-323"/>
                </a:stretch>
              </a:blipFill>
            </p:spPr>
            <p:txBody>
              <a:bodyPr/>
              <a:lstStyle/>
              <a:p>
                <a:r>
                  <a:rPr lang="en-US">
                    <a:noFill/>
                  </a:rPr>
                  <a:t> </a:t>
                </a:r>
              </a:p>
            </p:txBody>
          </p:sp>
        </mc:Fallback>
      </mc:AlternateContent>
    </p:spTree>
    <p:extLst>
      <p:ext uri="{BB962C8B-B14F-4D97-AF65-F5344CB8AC3E}">
        <p14:creationId xmlns:p14="http://schemas.microsoft.com/office/powerpoint/2010/main" val="21795514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ttps://www.tutor2u.net/business/images/break_even.gif"/>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20837" y="1730325"/>
            <a:ext cx="9945857" cy="4586069"/>
          </a:xfrm>
          <a:prstGeom prst="rect">
            <a:avLst/>
          </a:prstGeom>
          <a:noFill/>
          <a:ln>
            <a:noFill/>
          </a:ln>
        </p:spPr>
      </p:pic>
      <p:sp>
        <p:nvSpPr>
          <p:cNvPr id="5" name="TextBox 4"/>
          <p:cNvSpPr txBox="1"/>
          <p:nvPr/>
        </p:nvSpPr>
        <p:spPr>
          <a:xfrm>
            <a:off x="1969478" y="869505"/>
            <a:ext cx="4178104" cy="400110"/>
          </a:xfrm>
          <a:prstGeom prst="rect">
            <a:avLst/>
          </a:prstGeom>
          <a:noFill/>
        </p:spPr>
        <p:txBody>
          <a:bodyPr wrap="square" rtlCol="0">
            <a:spAutoFit/>
          </a:bodyPr>
          <a:lstStyle/>
          <a:p>
            <a:r>
              <a:rPr lang="en-GB" sz="2000" b="1" dirty="0"/>
              <a:t>Break-even chart analysis</a:t>
            </a:r>
            <a:endParaRPr lang="en-US" sz="2000" dirty="0"/>
          </a:p>
        </p:txBody>
      </p:sp>
    </p:spTree>
    <p:extLst>
      <p:ext uri="{BB962C8B-B14F-4D97-AF65-F5344CB8AC3E}">
        <p14:creationId xmlns:p14="http://schemas.microsoft.com/office/powerpoint/2010/main" val="36404570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TM03457496[[fn=Parallax]]</Template>
  <TotalTime>187</TotalTime>
  <Words>377</Words>
  <Application>Microsoft Office PowerPoint</Application>
  <PresentationFormat>Widescreen</PresentationFormat>
  <Paragraphs>53</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Cambria Math</vt:lpstr>
      <vt:lpstr>Corbel</vt:lpstr>
      <vt:lpstr>Wingdings</vt:lpstr>
      <vt:lpstr>Parallax</vt:lpstr>
      <vt:lpstr>RATIO ANALYSIS AND BREAKEVEN ANALYSIS.</vt:lpstr>
      <vt:lpstr>RATIO ANALYSIS </vt:lpstr>
      <vt:lpstr>Classification of financial ratios on the basis of function: </vt:lpstr>
      <vt:lpstr>1. Liquidity ratios They measure the adequacy of current liquid assets and help in evaluating the ability of the business to meet its short-term debts. A company with sufficient current and liquid assets to pay off its current liabilities has a strong liquidity</vt:lpstr>
      <vt:lpstr>PowerPoint Presentation</vt:lpstr>
      <vt:lpstr>3. Profitability ratios These ratios measure the efficiency of management of an organization to utilize available resources and generate profits. Strong profitability position ensures higher income to common stockholders and efficiency in operations.</vt:lpstr>
      <vt:lpstr>PowerPoint Presentation</vt:lpstr>
      <vt:lpstr> BREAK EVEN ANALYSIS This is the point at which neither profit nor loss is being made by a firm. Break even formula:                B.E.P     =       (Fixed costs)/(contribuition per unit)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RATIO ANALYSIS AND B.E.P</dc:title>
  <dc:creator>ayoodinah@gmail.com</dc:creator>
  <cp:lastModifiedBy>Anders Kirui</cp:lastModifiedBy>
  <cp:revision>24</cp:revision>
  <dcterms:created xsi:type="dcterms:W3CDTF">2019-04-18T12:00:46Z</dcterms:created>
  <dcterms:modified xsi:type="dcterms:W3CDTF">2019-04-18T15:20:02Z</dcterms:modified>
</cp:coreProperties>
</file>